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9" r:id="rId3"/>
    <p:sldId id="271" r:id="rId4"/>
    <p:sldId id="261" r:id="rId5"/>
    <p:sldId id="264" r:id="rId6"/>
    <p:sldId id="262" r:id="rId7"/>
    <p:sldId id="263" r:id="rId8"/>
    <p:sldId id="270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5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10290444943889"/>
          <c:y val="0.16589526712701275"/>
          <c:w val="0.51418206977830672"/>
          <c:h val="0.73252667486883183"/>
        </c:manualLayout>
      </c:layout>
      <c:pieChart>
        <c:varyColors val="1"/>
        <c:ser>
          <c:idx val="0"/>
          <c:order val="0"/>
          <c:tx>
            <c:strRef>
              <c:f>'Ethnicity &amp; Gender'!$C$193</c:f>
              <c:strCache>
                <c:ptCount val="1"/>
                <c:pt idx="0">
                  <c:v>Pct.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A8-44A6-8B8D-D52331B62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A8-44A6-8B8D-D52331B62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A8-44A6-8B8D-D52331B62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A8-44A6-8B8D-D52331B62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A8-44A6-8B8D-D52331B6265C}"/>
              </c:ext>
            </c:extLst>
          </c:dPt>
          <c:dLbls>
            <c:dLbl>
              <c:idx val="0"/>
              <c:layout>
                <c:manualLayout>
                  <c:x val="1.6589436084852451E-2"/>
                  <c:y val="0.13166719792994824"/>
                </c:manualLayout>
              </c:layout>
              <c:spPr>
                <a:solidFill>
                  <a:schemeClr val="bg1">
                    <a:lumMod val="95000"/>
                    <a:alpha val="41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54367955596024"/>
                      <c:h val="0.151556873673890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A8-44A6-8B8D-D52331B6265C}"/>
                </c:ext>
              </c:extLst>
            </c:dLbl>
            <c:dLbl>
              <c:idx val="1"/>
              <c:layout>
                <c:manualLayout>
                  <c:x val="-4.2250025993662406E-2"/>
                  <c:y val="-4.2448282192892532E-2"/>
                </c:manualLayout>
              </c:layout>
              <c:spPr>
                <a:solidFill>
                  <a:schemeClr val="bg1">
                    <a:lumMod val="95000"/>
                    <a:alpha val="41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24A8-44A6-8B8D-D52331B6265C}"/>
                </c:ext>
              </c:extLst>
            </c:dLbl>
            <c:dLbl>
              <c:idx val="2"/>
              <c:layout>
                <c:manualLayout>
                  <c:x val="-5.8567365369833944E-2"/>
                  <c:y val="-0.10613741817844884"/>
                </c:manualLayout>
              </c:layout>
              <c:spPr>
                <a:solidFill>
                  <a:schemeClr val="bg1">
                    <a:lumMod val="95000"/>
                    <a:alpha val="41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17620593588358"/>
                      <c:h val="9.8197412825470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4A8-44A6-8B8D-D52331B6265C}"/>
                </c:ext>
              </c:extLst>
            </c:dLbl>
            <c:dLbl>
              <c:idx val="3"/>
              <c:layout>
                <c:manualLayout>
                  <c:x val="3.8388023675124325E-3"/>
                  <c:y val="-9.7069551605733731E-2"/>
                </c:manualLayout>
              </c:layout>
              <c:spPr>
                <a:solidFill>
                  <a:schemeClr val="bg1">
                    <a:lumMod val="95000"/>
                    <a:alpha val="41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60446974386281"/>
                      <c:h val="0.14956314732512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4A8-44A6-8B8D-D52331B6265C}"/>
                </c:ext>
              </c:extLst>
            </c:dLbl>
            <c:dLbl>
              <c:idx val="4"/>
              <c:layout>
                <c:manualLayout>
                  <c:x val="0.31940599379844659"/>
                  <c:y val="-7.6312382903599943E-2"/>
                </c:manualLayout>
              </c:layout>
              <c:spPr>
                <a:solidFill>
                  <a:schemeClr val="bg1">
                    <a:lumMod val="95000"/>
                    <a:alpha val="41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653603110299612"/>
                      <c:h val="0.169771746351409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4A8-44A6-8B8D-D52331B6265C}"/>
                </c:ext>
              </c:extLst>
            </c:dLbl>
            <c:spPr>
              <a:solidFill>
                <a:schemeClr val="bg1">
                  <a:lumMod val="95000"/>
                  <a:alpha val="41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'Ethnicity &amp; Gender'!$A$198:$A$202</c:f>
              <c:strCache>
                <c:ptCount val="5"/>
                <c:pt idx="0">
                  <c:v>Hispanic / Latino</c:v>
                </c:pt>
                <c:pt idx="1">
                  <c:v>White</c:v>
                </c:pt>
                <c:pt idx="2">
                  <c:v>Race Unknown</c:v>
                </c:pt>
                <c:pt idx="3">
                  <c:v>Asian</c:v>
                </c:pt>
                <c:pt idx="4">
                  <c:v>American Indian or Alaskan Native</c:v>
                </c:pt>
              </c:strCache>
            </c:strRef>
          </c:cat>
          <c:val>
            <c:numRef>
              <c:f>'Ethnicity &amp; Gender'!$C$198:$C$202</c:f>
              <c:numCache>
                <c:formatCode>0%</c:formatCode>
                <c:ptCount val="5"/>
                <c:pt idx="0">
                  <c:v>0.54973821989528793</c:v>
                </c:pt>
                <c:pt idx="1">
                  <c:v>0.33507853403141363</c:v>
                </c:pt>
                <c:pt idx="2">
                  <c:v>9.947643979057591E-2</c:v>
                </c:pt>
                <c:pt idx="3">
                  <c:v>1.0471204188481676E-2</c:v>
                </c:pt>
                <c:pt idx="4">
                  <c:v>5.235602094240838E-3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A8-44A6-8B8D-D52331B62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694690804770123"/>
          <c:w val="0.55263060722167101"/>
          <c:h val="0.28065409560596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2225">
      <a:solidFill>
        <a:prstClr val="black">
          <a:lumMod val="25000"/>
          <a:lumOff val="75000"/>
        </a:prst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26368983924143"/>
          <c:y val="0.24653414317816008"/>
          <c:w val="0.56001336046662664"/>
          <c:h val="0.57283802142491258"/>
        </c:manualLayout>
      </c:layout>
      <c:pieChart>
        <c:varyColors val="1"/>
        <c:ser>
          <c:idx val="0"/>
          <c:order val="0"/>
          <c:tx>
            <c:strRef>
              <c:f>'Ethnicity &amp; Gender'!$C$193</c:f>
              <c:strCache>
                <c:ptCount val="1"/>
                <c:pt idx="0">
                  <c:v>Pct.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D-4BB9-AD97-CA7F7B168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8D-4BB9-AD97-CA7F7B168E06}"/>
              </c:ext>
            </c:extLst>
          </c:dPt>
          <c:cat>
            <c:strRef>
              <c:f>'Ethnicity &amp; Gender'!$A$194:$A$195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'Ethnicity &amp; Gender'!$C$194:$C$195</c:f>
              <c:numCache>
                <c:formatCode>0%</c:formatCode>
                <c:ptCount val="2"/>
                <c:pt idx="0">
                  <c:v>0.76963350785340312</c:v>
                </c:pt>
                <c:pt idx="1">
                  <c:v>0.23036649214659685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8D-4BB9-AD97-CA7F7B168E0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752781884196954E-2"/>
          <c:y val="0.86021820391111514"/>
          <c:w val="0.41286835610591877"/>
          <c:h val="8.1927357282790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ln>
                <a:solidFill>
                  <a:prstClr val="black">
                    <a:lumMod val="25000"/>
                    <a:lumOff val="75000"/>
                    <a:alpha val="51000"/>
                  </a:prstClr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mpd="sng">
      <a:solidFill>
        <a:prstClr val="black">
          <a:lumMod val="25000"/>
          <a:lumOff val="75000"/>
        </a:prstClr>
      </a:solidFill>
    </a:ln>
    <a:effectLst/>
  </c:spPr>
  <c:txPr>
    <a:bodyPr/>
    <a:lstStyle/>
    <a:p>
      <a:pPr>
        <a:defRPr>
          <a:ln>
            <a:solidFill>
              <a:prstClr val="black">
                <a:lumMod val="25000"/>
                <a:lumOff val="75000"/>
                <a:alpha val="51000"/>
              </a:prstClr>
            </a:solidFill>
          </a:ln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0.08775</cdr:x>
      <cdr:y>0.16855</cdr:y>
    </cdr:from>
    <cdr:to>
      <cdr:x>0.29805</cdr:x>
      <cdr:y>0.29901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681" y="685800"/>
          <a:ext cx="849957" cy="5308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41000"/>
          </a:schemeClr>
        </a:solidFill>
        <a:ln xmlns:a="http://schemas.openxmlformats.org/drawingml/2006/main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 algn="ctr"/>
          <a:r>
            <a:rPr lang="en-US" sz="1200" b="1" i="1" dirty="0" smtClean="0">
              <a:latin typeface="+mn-lt"/>
              <a:ea typeface="+mn-ea"/>
              <a:cs typeface="+mn-cs"/>
            </a:rPr>
            <a:t>Female</a:t>
          </a:r>
        </a:p>
        <a:p xmlns:a="http://schemas.openxmlformats.org/drawingml/2006/main">
          <a:pPr marL="0" indent="0" algn="ctr"/>
          <a:r>
            <a:rPr lang="en-US" sz="1200" b="1" i="1" dirty="0" smtClean="0">
              <a:latin typeface="+mn-lt"/>
              <a:ea typeface="+mn-ea"/>
              <a:cs typeface="+mn-cs"/>
            </a:rPr>
            <a:t>23%</a:t>
          </a:r>
          <a:endParaRPr lang="en-US" sz="1200" b="1" i="1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0.69105</cdr:x>
      <cdr:y>0.76785</cdr:y>
    </cdr:from>
    <cdr:to>
      <cdr:x>0.92063</cdr:x>
      <cdr:y>0.89895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3081" y="3124200"/>
          <a:ext cx="927918" cy="5334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41000"/>
          </a:schemeClr>
        </a:solidFill>
        <a:ln xmlns:a="http://schemas.openxmlformats.org/drawingml/2006/main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i="1" dirty="0"/>
            <a:t>Male</a:t>
          </a:r>
        </a:p>
        <a:p xmlns:a="http://schemas.openxmlformats.org/drawingml/2006/main">
          <a:pPr algn="ctr"/>
          <a:r>
            <a:rPr lang="en-US" sz="1200" b="1" i="1" dirty="0"/>
            <a:t>77%</a:t>
          </a:r>
        </a:p>
      </cdr:txBody>
    </cdr:sp>
  </cdr:relSizeAnchor>
  <cdr:relSizeAnchor xmlns:cdr="http://schemas.openxmlformats.org/drawingml/2006/chartDrawing">
    <cdr:from>
      <cdr:x>0.25743</cdr:x>
      <cdr:y>0.30357</cdr:y>
    </cdr:from>
    <cdr:to>
      <cdr:x>0.29514</cdr:x>
      <cdr:y>0.35714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>
          <a:off x="1040481" y="1295400"/>
          <a:ext cx="152400" cy="2286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0.70991</cdr:x>
      <cdr:y>0.73214</cdr:y>
    </cdr:from>
    <cdr:to>
      <cdr:x>0.74761</cdr:x>
      <cdr:y>0.76786</cdr:y>
    </cdr:to>
    <cdr:cxnSp macro="">
      <cdr:nvCxnSpPr>
        <cdr:cNvPr id="8" name="Straight Connector 7"/>
        <cdr:cNvCxnSpPr/>
      </cdr:nvCxnSpPr>
      <cdr:spPr bwMode="auto">
        <a:xfrm xmlns:a="http://schemas.openxmlformats.org/drawingml/2006/main" flipH="1" flipV="1">
          <a:off x="2869281" y="3124200"/>
          <a:ext cx="152400" cy="152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B26A4-8EE2-4BE0-9947-CFF90D615B0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17FB1-757C-4898-A30E-608D7D3E2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17FB1-757C-4898-A30E-608D7D3E2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69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76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7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US">
                <a:solidFill>
                  <a:srgbClr val="000000"/>
                </a:solidFill>
              </a:rPr>
              <a:t>Copyright  - R.Turton and J. Shaeiwitz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0BEA6F0-A5DF-CC45-B62D-3310E1850492}" type="slidenum">
              <a:rPr 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08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328"/>
            <a:ext cx="8229600" cy="487778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buFont typeface="Wingdings" charset="2"/>
              <a:buChar char="§"/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25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3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9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3769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20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4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19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920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391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1703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 t="79861" b="6667"/>
          <a:stretch>
            <a:fillRect/>
          </a:stretch>
        </p:blipFill>
        <p:spPr bwMode="auto">
          <a:xfrm>
            <a:off x="0" y="583882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0413" y="6451600"/>
            <a:ext cx="763587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 descr="NMlogo_1colorstate_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0100" y="605155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906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6F3B-60F9-4ECC-BC42-9D7BBA637E5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A7A0-7CAB-481A-A422-C8E4B492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470025"/>
          </a:xfrm>
        </p:spPr>
        <p:txBody>
          <a:bodyPr/>
          <a:lstStyle/>
          <a:p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Howard: Program Manager</a:t>
            </a:r>
            <a:b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Tapia: Faculty </a:t>
            </a: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1066800"/>
            <a:ext cx="7162800" cy="1752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Learning Communities</a:t>
            </a:r>
            <a:endParaRPr lang="en-US" sz="5400" b="1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8" descr="Image result for keep calm and focus on study engine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Image result for keep calm and focus on study enginee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1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-76200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8C0B42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What’s </a:t>
            </a:r>
            <a:r>
              <a:rPr lang="en-US" sz="4000" b="1" dirty="0" smtClean="0">
                <a:solidFill>
                  <a:srgbClr val="8C0B42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Next &amp; Questions…</a:t>
            </a:r>
            <a:endParaRPr lang="en-US" sz="4000" b="1" dirty="0">
              <a:solidFill>
                <a:srgbClr val="8C0B42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42" t="3194" r="23077" b="6215"/>
          <a:stretch/>
        </p:blipFill>
        <p:spPr>
          <a:xfrm>
            <a:off x="2133600" y="3694673"/>
            <a:ext cx="4800600" cy="303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968" b="12854"/>
          <a:stretch/>
        </p:blipFill>
        <p:spPr>
          <a:xfrm>
            <a:off x="4117888" y="1134609"/>
            <a:ext cx="5028673" cy="2532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15" t="2935" r="-815" b="11372"/>
          <a:stretch/>
        </p:blipFill>
        <p:spPr>
          <a:xfrm>
            <a:off x="137312" y="1134610"/>
            <a:ext cx="4791075" cy="2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9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  <a:endParaRPr lang="en-US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331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Communities will give NMSU engineering students the opportunity to develop the skills they need to succeed in school, at work and in life.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606">
            <a:off x="4505250" y="2891832"/>
            <a:ext cx="2235200" cy="167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497">
            <a:off x="2204013" y="4090678"/>
            <a:ext cx="2238375" cy="1678781"/>
          </a:xfrm>
          <a:prstGeom prst="rect">
            <a:avLst/>
          </a:prstGeom>
        </p:spPr>
      </p:pic>
      <p:pic>
        <p:nvPicPr>
          <p:cNvPr id="7" name="Picture 6" descr="C:\Users\efranzoy\AppData\Local\Microsoft\Windows\INetCache\Content.Outlook\QI82YLM0\IMG_40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r="9453"/>
          <a:stretch/>
        </p:blipFill>
        <p:spPr bwMode="auto">
          <a:xfrm rot="5020606">
            <a:off x="423209" y="2648587"/>
            <a:ext cx="1687747" cy="1978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efranzoy\AppData\Local\Microsoft\Windows\INetCache\Content.Outlook\QI82YLM0\IMG_40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5"/>
          <a:stretch/>
        </p:blipFill>
        <p:spPr bwMode="auto">
          <a:xfrm rot="974960">
            <a:off x="6698408" y="3934644"/>
            <a:ext cx="2219835" cy="1678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44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Communities Staff</a:t>
            </a:r>
            <a:endParaRPr lang="en-US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778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Learning Facilitators (peer mentors/tutors):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ENGR 100 class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weekly workshop to students (academic and life skills)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office hours in Learning Communities to serve as mentors and tutors for all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students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Mentoring: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mentors will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available for all students and especially “at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17872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endParaRPr lang="en-US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1" y="1066800"/>
            <a:ext cx="8229600" cy="487778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Speakers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info sessions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 Interviews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 building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Services workshops (resume, interview techniques, etc.)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 Preparation workshop (Student Success Center)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Center hours in Learning Community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9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Reoccurring Services </a:t>
            </a:r>
            <a:endParaRPr lang="en-US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mentoring and tutoring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sessions for ENGR 100, Math 190/191/192, CHEM 111, PHYS 215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mentoring </a:t>
            </a:r>
          </a:p>
          <a:p>
            <a:pPr lvl="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Connect: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 procedure for “at risk”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0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</a:t>
            </a:r>
            <a:endParaRPr lang="en-US" sz="4000" b="1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QuickConnect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Faculty reporting system for “at risk” students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coursework for all Engineering, Math, and Science courses- procedure to get students back on track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6-week performance grade- all students with at least 1 C or below will be encouraged to attend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tutoring</a:t>
            </a:r>
          </a:p>
          <a:p>
            <a:pPr lvl="1"/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Students enrolled in ENGR 100 will be required to attend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55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Tentative Assessment Plan </a:t>
            </a:r>
            <a:endParaRPr lang="en-US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Monkey (pre and post tutoring/mentor service)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relationships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mid and final grade for students who receive tutoring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Persistence of students who attend activities/services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certain demographics and their progress (Example: women, minority, first generation)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3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8" y="76200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served </a:t>
            </a:r>
            <a:r>
              <a:rPr lang="en-US" dirty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Days…</a:t>
            </a:r>
            <a:br>
              <a:rPr lang="en-US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250 Students! 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013591"/>
              </p:ext>
            </p:extLst>
          </p:nvPr>
        </p:nvGraphicFramePr>
        <p:xfrm>
          <a:off x="457200" y="1524640"/>
          <a:ext cx="4232995" cy="426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27380205"/>
              </p:ext>
            </p:extLst>
          </p:nvPr>
        </p:nvGraphicFramePr>
        <p:xfrm>
          <a:off x="4674519" y="1524000"/>
          <a:ext cx="416468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44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0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Trends</a:t>
            </a:r>
            <a:endParaRPr lang="en-US" dirty="0">
              <a:solidFill>
                <a:srgbClr val="8C0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328"/>
            <a:ext cx="8458200" cy="396547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of the students return for additional services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study sessions attract large groups of students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study sessions are extremely beneficial for students who are embarrassed about receiving help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additional peer mentors and tutors to cover the demand of the space. </a:t>
            </a:r>
          </a:p>
        </p:txBody>
      </p:sp>
    </p:spTree>
    <p:extLst>
      <p:ext uri="{BB962C8B-B14F-4D97-AF65-F5344CB8AC3E}">
        <p14:creationId xmlns:p14="http://schemas.microsoft.com/office/powerpoint/2010/main" val="373054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SU branding">
  <a:themeElements>
    <a:clrScheme name="NMSU brand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>
            <a:latin typeface="+mj-lt"/>
          </a:defRPr>
        </a:defPPr>
      </a:lstStyle>
    </a:txDef>
  </a:objectDefaults>
  <a:extraClrSchemeLst>
    <a:extraClrScheme>
      <a:clrScheme name="NMSU bran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SU bran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SU bran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SU bran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SU bran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SU bran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SU bran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SU bran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SU bran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SU bran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SU bran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SU bran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345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Cambria</vt:lpstr>
      <vt:lpstr>Times</vt:lpstr>
      <vt:lpstr>Times New Roman</vt:lpstr>
      <vt:lpstr>Wingdings</vt:lpstr>
      <vt:lpstr>NMSU branding</vt:lpstr>
      <vt:lpstr>Office Theme</vt:lpstr>
      <vt:lpstr>Elizabeth Howard: Program Manager John Tapia: Faculty Fellow</vt:lpstr>
      <vt:lpstr>Vision </vt:lpstr>
      <vt:lpstr>Learning Communities Staff</vt:lpstr>
      <vt:lpstr>Services </vt:lpstr>
      <vt:lpstr>Reoccurring Services </vt:lpstr>
      <vt:lpstr>Interventions </vt:lpstr>
      <vt:lpstr>Tentative Assessment Plan </vt:lpstr>
      <vt:lpstr>Who have we served in 20 Days… Over 250 Students!  </vt:lpstr>
      <vt:lpstr>Interesting Trends</vt:lpstr>
      <vt:lpstr>What’s Next &amp; Questions…</vt:lpstr>
    </vt:vector>
  </TitlesOfParts>
  <Company>New Mexico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100 Workshop 3</dc:title>
  <dc:creator>Howard, Elizabeth</dc:creator>
  <cp:lastModifiedBy>Elizabeth Howard</cp:lastModifiedBy>
  <cp:revision>37</cp:revision>
  <dcterms:created xsi:type="dcterms:W3CDTF">2016-09-01T15:30:54Z</dcterms:created>
  <dcterms:modified xsi:type="dcterms:W3CDTF">2017-09-14T16:19:33Z</dcterms:modified>
</cp:coreProperties>
</file>